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pitchFamily="34" charset="0"/>
      <p:regular r:id="rId12"/>
    </p:embeddedFont>
    <p:embeddedFont>
      <p:font typeface="Arimo Bold" panose="020B0704020202020204" pitchFamily="34" charset="0"/>
      <p:regular r:id="rId13"/>
      <p:bold r:id="rId14"/>
    </p:embeddedFont>
    <p:embeddedFont>
      <p:font typeface="Canva Sans" panose="020B0503030501040103" pitchFamily="34" charset="0"/>
      <p:regular r:id="rId15"/>
    </p:embeddedFont>
    <p:embeddedFont>
      <p:font typeface="Canva Sans Bold" panose="020B0803030501040103" pitchFamily="34" charset="0"/>
      <p:regular r:id="rId16"/>
      <p:bold r:id="rId17"/>
    </p:embeddedFont>
    <p:embeddedFont>
      <p:font typeface="Glacial Indifference Bold" pitchFamily="2" charset="0"/>
      <p:regular r:id="rId18"/>
      <p:bold r:id="rId19"/>
    </p:embeddedFont>
    <p:embeddedFont>
      <p:font typeface="League Spartan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94" autoAdjust="0"/>
  </p:normalViewPr>
  <p:slideViewPr>
    <p:cSldViewPr>
      <p:cViewPr>
        <p:scale>
          <a:sx n="87" d="100"/>
          <a:sy n="87" d="100"/>
        </p:scale>
        <p:origin x="424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8575" y="6657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1439525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76731" y="2481473"/>
            <a:ext cx="3327816" cy="3327816"/>
          </a:xfrm>
          <a:custGeom>
            <a:avLst/>
            <a:gdLst/>
            <a:ahLst/>
            <a:cxnLst/>
            <a:rect l="l" t="t" r="r" b="b"/>
            <a:pathLst>
              <a:path w="3327816" h="3327816">
                <a:moveTo>
                  <a:pt x="0" y="0"/>
                </a:moveTo>
                <a:lnTo>
                  <a:pt x="3327817" y="0"/>
                </a:lnTo>
                <a:lnTo>
                  <a:pt x="3327817" y="3327817"/>
                </a:lnTo>
                <a:lnTo>
                  <a:pt x="0" y="3327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5859" y="3613331"/>
            <a:ext cx="3834692" cy="1722125"/>
          </a:xfrm>
          <a:custGeom>
            <a:avLst/>
            <a:gdLst/>
            <a:ahLst/>
            <a:cxnLst/>
            <a:rect l="l" t="t" r="r" b="b"/>
            <a:pathLst>
              <a:path w="3834692" h="1722125">
                <a:moveTo>
                  <a:pt x="0" y="0"/>
                </a:moveTo>
                <a:lnTo>
                  <a:pt x="3834692" y="0"/>
                </a:lnTo>
                <a:lnTo>
                  <a:pt x="3834692" y="1722126"/>
                </a:lnTo>
                <a:lnTo>
                  <a:pt x="0" y="172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70358" y="1009650"/>
            <a:ext cx="10545827" cy="63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408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University Event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05401" y="7657863"/>
            <a:ext cx="6010784" cy="2359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Aditya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Yendhe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- 002051157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Atharva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Tanaji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Hambir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- 002058951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Raksha Krishna Moorthy - 002341520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Sachin Ramesh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Shet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- 002316078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Varana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Natvarlal</a:t>
            </a: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Navadiya-002308207</a:t>
            </a:r>
            <a:endParaRPr lang="en-US" sz="2210" dirty="0">
              <a:solidFill>
                <a:srgbClr val="3B454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r">
              <a:lnSpc>
                <a:spcPts val="3095"/>
              </a:lnSpc>
            </a:pPr>
            <a:endParaRPr lang="en-US" sz="2210" dirty="0">
              <a:solidFill>
                <a:srgbClr val="3B454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0023-012C-34F2-FB08-FD3A0F224B48}"/>
              </a:ext>
            </a:extLst>
          </p:cNvPr>
          <p:cNvSpPr txBox="1"/>
          <p:nvPr/>
        </p:nvSpPr>
        <p:spPr>
          <a:xfrm>
            <a:off x="8382000" y="7075688"/>
            <a:ext cx="501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TEAM-15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1490" y="1740733"/>
            <a:ext cx="5527563" cy="3067798"/>
          </a:xfrm>
          <a:custGeom>
            <a:avLst/>
            <a:gdLst/>
            <a:ahLst/>
            <a:cxnLst/>
            <a:rect l="l" t="t" r="r" b="b"/>
            <a:pathLst>
              <a:path w="5527563" h="3067798">
                <a:moveTo>
                  <a:pt x="0" y="0"/>
                </a:moveTo>
                <a:lnTo>
                  <a:pt x="5527563" y="0"/>
                </a:lnTo>
                <a:lnTo>
                  <a:pt x="5527563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13978" y="1740733"/>
            <a:ext cx="5565166" cy="3067798"/>
          </a:xfrm>
          <a:custGeom>
            <a:avLst/>
            <a:gdLst/>
            <a:ahLst/>
            <a:cxnLst/>
            <a:rect l="l" t="t" r="r" b="b"/>
            <a:pathLst>
              <a:path w="5565166" h="3067798">
                <a:moveTo>
                  <a:pt x="0" y="0"/>
                </a:moveTo>
                <a:lnTo>
                  <a:pt x="5565165" y="0"/>
                </a:lnTo>
                <a:lnTo>
                  <a:pt x="5565165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88743" y="1740733"/>
            <a:ext cx="5521346" cy="3067798"/>
          </a:xfrm>
          <a:custGeom>
            <a:avLst/>
            <a:gdLst/>
            <a:ahLst/>
            <a:cxnLst/>
            <a:rect l="l" t="t" r="r" b="b"/>
            <a:pathLst>
              <a:path w="5521346" h="3067798">
                <a:moveTo>
                  <a:pt x="0" y="0"/>
                </a:moveTo>
                <a:lnTo>
                  <a:pt x="5521346" y="0"/>
                </a:lnTo>
                <a:lnTo>
                  <a:pt x="5521346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61214" y="5649418"/>
            <a:ext cx="5527563" cy="3057433"/>
          </a:xfrm>
          <a:custGeom>
            <a:avLst/>
            <a:gdLst/>
            <a:ahLst/>
            <a:cxnLst/>
            <a:rect l="l" t="t" r="r" b="b"/>
            <a:pathLst>
              <a:path w="5527563" h="3057433">
                <a:moveTo>
                  <a:pt x="0" y="0"/>
                </a:moveTo>
                <a:lnTo>
                  <a:pt x="5527564" y="0"/>
                </a:lnTo>
                <a:lnTo>
                  <a:pt x="5527564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4109" y="5649418"/>
            <a:ext cx="5515100" cy="3057433"/>
          </a:xfrm>
          <a:custGeom>
            <a:avLst/>
            <a:gdLst/>
            <a:ahLst/>
            <a:cxnLst/>
            <a:rect l="l" t="t" r="r" b="b"/>
            <a:pathLst>
              <a:path w="5515100" h="3057433">
                <a:moveTo>
                  <a:pt x="0" y="0"/>
                </a:moveTo>
                <a:lnTo>
                  <a:pt x="5515100" y="0"/>
                </a:lnTo>
                <a:lnTo>
                  <a:pt x="5515100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909053" y="404973"/>
            <a:ext cx="6469893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Graphical 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0823" y="1900312"/>
            <a:ext cx="637878" cy="637878"/>
            <a:chOff x="0" y="0"/>
            <a:chExt cx="850503" cy="85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0578" y="4536684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181825" y="302704"/>
            <a:ext cx="2742422" cy="2473166"/>
          </a:xfrm>
          <a:custGeom>
            <a:avLst/>
            <a:gdLst/>
            <a:ahLst/>
            <a:cxnLst/>
            <a:rect l="l" t="t" r="r" b="b"/>
            <a:pathLst>
              <a:path w="2742422" h="2473166">
                <a:moveTo>
                  <a:pt x="0" y="0"/>
                </a:moveTo>
                <a:lnTo>
                  <a:pt x="2742422" y="0"/>
                </a:lnTo>
                <a:lnTo>
                  <a:pt x="2742422" y="2473166"/>
                </a:lnTo>
                <a:lnTo>
                  <a:pt x="0" y="247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031021" y="404973"/>
            <a:ext cx="2980521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034317"/>
            <a:ext cx="9144000" cy="5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﻿﻿Summary of the Problems Being Addressed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4692" y="2671095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﻿﻿Challenges in event planning (venue booking, resource allocation, attendee management).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4692" y="3843591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﻿﻿Inefficient tracking of attendance, ticketing and sponsorships.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589399"/>
            <a:ext cx="3544044" cy="5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422249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﻿﻿Create a centralized platform for organizing and managing university events.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48219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﻿﻿Improve communication between attendees and organizers.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220809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﻿﻿Ensure efficient resource allocation and financial tracking.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9827" y="1902401"/>
            <a:ext cx="219869" cy="5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21282" y="4516069"/>
            <a:ext cx="232842" cy="56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1166" y="1956629"/>
            <a:ext cx="637878" cy="637878"/>
            <a:chOff x="0" y="0"/>
            <a:chExt cx="850503" cy="85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5767" y="2062892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39888" y="554875"/>
            <a:ext cx="5225447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High-Level Design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3991" y="2100992"/>
            <a:ext cx="21222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7813" y="2043842"/>
            <a:ext cx="4063305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 Considerations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3928" y="2595995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﻿﻿Modular design to handle user roles (Student, Faculty, Admin).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3928" y="3773212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﻿﻿Support for multiple events, resource allocation and venue reservations.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3928" y="5038724"/>
            <a:ext cx="70886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﻿﻿Secure payment and sponsorship management.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5700" y="2189694"/>
            <a:ext cx="278011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32269" y="2132544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3644" y="2865956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﻿﻿Entity-Relationship (ER) modeling for database design.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3644" y="4000026"/>
            <a:ext cx="70886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﻿﻿Use of normalization to avoid redundancy.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70616" y="5038725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﻿﻿Integration of GUI and reporting tools for usability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270714" y="1514299"/>
            <a:ext cx="11746571" cy="7258402"/>
          </a:xfrm>
          <a:custGeom>
            <a:avLst/>
            <a:gdLst/>
            <a:ahLst/>
            <a:cxnLst/>
            <a:rect l="l" t="t" r="r" b="b"/>
            <a:pathLst>
              <a:path w="11746571" h="7258402">
                <a:moveTo>
                  <a:pt x="0" y="0"/>
                </a:moveTo>
                <a:lnTo>
                  <a:pt x="11746572" y="0"/>
                </a:lnTo>
                <a:lnTo>
                  <a:pt x="11746572" y="7258402"/>
                </a:lnTo>
                <a:lnTo>
                  <a:pt x="0" y="725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206149"/>
            <a:ext cx="15014456" cy="9080851"/>
          </a:xfrm>
          <a:custGeom>
            <a:avLst/>
            <a:gdLst/>
            <a:ahLst/>
            <a:cxnLst/>
            <a:rect l="l" t="t" r="r" b="b"/>
            <a:pathLst>
              <a:path w="15014456" h="9080851">
                <a:moveTo>
                  <a:pt x="0" y="0"/>
                </a:moveTo>
                <a:lnTo>
                  <a:pt x="15014456" y="0"/>
                </a:lnTo>
                <a:lnTo>
                  <a:pt x="15014456" y="9080851"/>
                </a:lnTo>
                <a:lnTo>
                  <a:pt x="0" y="908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3" b="-1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19379" y="391729"/>
            <a:ext cx="3581192" cy="63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E-R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47013" y="1624711"/>
            <a:ext cx="6249662" cy="8381984"/>
          </a:xfrm>
          <a:custGeom>
            <a:avLst/>
            <a:gdLst/>
            <a:ahLst/>
            <a:cxnLst/>
            <a:rect l="l" t="t" r="r" b="b"/>
            <a:pathLst>
              <a:path w="6249662" h="8381984">
                <a:moveTo>
                  <a:pt x="0" y="0"/>
                </a:moveTo>
                <a:lnTo>
                  <a:pt x="6249662" y="0"/>
                </a:lnTo>
                <a:lnTo>
                  <a:pt x="6249662" y="8381984"/>
                </a:lnTo>
                <a:lnTo>
                  <a:pt x="0" y="838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" r="-1285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3253684"/>
            <a:ext cx="7816248" cy="5714856"/>
          </a:xfrm>
          <a:custGeom>
            <a:avLst/>
            <a:gdLst/>
            <a:ahLst/>
            <a:cxnLst/>
            <a:rect l="l" t="t" r="r" b="b"/>
            <a:pathLst>
              <a:path w="7816248" h="5714856">
                <a:moveTo>
                  <a:pt x="0" y="0"/>
                </a:moveTo>
                <a:lnTo>
                  <a:pt x="7816248" y="0"/>
                </a:lnTo>
                <a:lnTo>
                  <a:pt x="7816248" y="5714856"/>
                </a:lnTo>
                <a:lnTo>
                  <a:pt x="0" y="571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1624711"/>
            <a:ext cx="7431247" cy="1473651"/>
          </a:xfrm>
          <a:custGeom>
            <a:avLst/>
            <a:gdLst/>
            <a:ahLst/>
            <a:cxnLst/>
            <a:rect l="l" t="t" r="r" b="b"/>
            <a:pathLst>
              <a:path w="7431247" h="1473651">
                <a:moveTo>
                  <a:pt x="0" y="0"/>
                </a:moveTo>
                <a:lnTo>
                  <a:pt x="7431247" y="0"/>
                </a:lnTo>
                <a:lnTo>
                  <a:pt x="7431247" y="1473650"/>
                </a:lnTo>
                <a:lnTo>
                  <a:pt x="0" y="147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4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894690" y="404973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013" y="909755"/>
            <a:ext cx="4252912" cy="39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512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Stored Procedure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94862" y="1313378"/>
            <a:ext cx="12679594" cy="29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1917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Lists all resources allocated to events held at venues of a specified 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26200" y="1829619"/>
            <a:ext cx="6065162" cy="8146273"/>
          </a:xfrm>
          <a:custGeom>
            <a:avLst/>
            <a:gdLst/>
            <a:ahLst/>
            <a:cxnLst/>
            <a:rect l="l" t="t" r="r" b="b"/>
            <a:pathLst>
              <a:path w="6065162" h="8146273">
                <a:moveTo>
                  <a:pt x="0" y="0"/>
                </a:moveTo>
                <a:lnTo>
                  <a:pt x="6065162" y="0"/>
                </a:lnTo>
                <a:lnTo>
                  <a:pt x="6065162" y="8146274"/>
                </a:lnTo>
                <a:lnTo>
                  <a:pt x="0" y="814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7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02994" y="3265437"/>
            <a:ext cx="4395739" cy="1250889"/>
          </a:xfrm>
          <a:custGeom>
            <a:avLst/>
            <a:gdLst/>
            <a:ahLst/>
            <a:cxnLst/>
            <a:rect l="l" t="t" r="r" b="b"/>
            <a:pathLst>
              <a:path w="4395739" h="1250889">
                <a:moveTo>
                  <a:pt x="0" y="0"/>
                </a:moveTo>
                <a:lnTo>
                  <a:pt x="4395739" y="0"/>
                </a:lnTo>
                <a:lnTo>
                  <a:pt x="4395739" y="1250889"/>
                </a:lnTo>
                <a:lnTo>
                  <a:pt x="0" y="125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18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02994" y="5289660"/>
            <a:ext cx="6175821" cy="776808"/>
          </a:xfrm>
          <a:custGeom>
            <a:avLst/>
            <a:gdLst/>
            <a:ahLst/>
            <a:cxnLst/>
            <a:rect l="l" t="t" r="r" b="b"/>
            <a:pathLst>
              <a:path w="6175821" h="776808">
                <a:moveTo>
                  <a:pt x="0" y="0"/>
                </a:moveTo>
                <a:lnTo>
                  <a:pt x="6175821" y="0"/>
                </a:lnTo>
                <a:lnTo>
                  <a:pt x="6175821" y="776808"/>
                </a:lnTo>
                <a:lnTo>
                  <a:pt x="0" y="77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19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8730" y="1399284"/>
            <a:ext cx="5219626" cy="27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sz="18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 to Log Budget Changes in the Event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63618" y="430425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730" y="784914"/>
            <a:ext cx="1607125" cy="46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98231" y="1685894"/>
            <a:ext cx="4493802" cy="4667838"/>
          </a:xfrm>
          <a:custGeom>
            <a:avLst/>
            <a:gdLst/>
            <a:ahLst/>
            <a:cxnLst/>
            <a:rect l="l" t="t" r="r" b="b"/>
            <a:pathLst>
              <a:path w="4493802" h="4667838">
                <a:moveTo>
                  <a:pt x="0" y="0"/>
                </a:moveTo>
                <a:lnTo>
                  <a:pt x="4493802" y="0"/>
                </a:lnTo>
                <a:lnTo>
                  <a:pt x="4493802" y="4667838"/>
                </a:lnTo>
                <a:lnTo>
                  <a:pt x="0" y="46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79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2724" y="6755812"/>
            <a:ext cx="4124817" cy="3282513"/>
          </a:xfrm>
          <a:custGeom>
            <a:avLst/>
            <a:gdLst/>
            <a:ahLst/>
            <a:cxnLst/>
            <a:rect l="l" t="t" r="r" b="b"/>
            <a:pathLst>
              <a:path w="4124817" h="3282513">
                <a:moveTo>
                  <a:pt x="0" y="0"/>
                </a:moveTo>
                <a:lnTo>
                  <a:pt x="4124817" y="0"/>
                </a:lnTo>
                <a:lnTo>
                  <a:pt x="4124817" y="3282513"/>
                </a:lnTo>
                <a:lnTo>
                  <a:pt x="0" y="328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73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89757" y="1646888"/>
            <a:ext cx="8867544" cy="5108924"/>
          </a:xfrm>
          <a:custGeom>
            <a:avLst/>
            <a:gdLst/>
            <a:ahLst/>
            <a:cxnLst/>
            <a:rect l="l" t="t" r="r" b="b"/>
            <a:pathLst>
              <a:path w="8867544" h="5108924">
                <a:moveTo>
                  <a:pt x="0" y="0"/>
                </a:moveTo>
                <a:lnTo>
                  <a:pt x="8867544" y="0"/>
                </a:lnTo>
                <a:lnTo>
                  <a:pt x="8867544" y="5108924"/>
                </a:lnTo>
                <a:lnTo>
                  <a:pt x="0" y="510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231393" y="1318314"/>
            <a:ext cx="3813017" cy="7277636"/>
          </a:xfrm>
          <a:custGeom>
            <a:avLst/>
            <a:gdLst/>
            <a:ahLst/>
            <a:cxnLst/>
            <a:rect l="l" t="t" r="r" b="b"/>
            <a:pathLst>
              <a:path w="3813017" h="7277636">
                <a:moveTo>
                  <a:pt x="0" y="0"/>
                </a:moveTo>
                <a:lnTo>
                  <a:pt x="3813017" y="0"/>
                </a:lnTo>
                <a:lnTo>
                  <a:pt x="3813017" y="7277636"/>
                </a:lnTo>
                <a:lnTo>
                  <a:pt x="0" y="727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8231" y="1009650"/>
            <a:ext cx="4891526" cy="36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Encryption and Decryption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2425" y="469851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07888" y="1449456"/>
            <a:ext cx="17872224" cy="8074504"/>
          </a:xfrm>
          <a:custGeom>
            <a:avLst/>
            <a:gdLst/>
            <a:ahLst/>
            <a:cxnLst/>
            <a:rect l="l" t="t" r="r" b="b"/>
            <a:pathLst>
              <a:path w="17872224" h="8074504">
                <a:moveTo>
                  <a:pt x="0" y="0"/>
                </a:moveTo>
                <a:lnTo>
                  <a:pt x="17872224" y="0"/>
                </a:lnTo>
                <a:lnTo>
                  <a:pt x="17872224" y="8074503"/>
                </a:lnTo>
                <a:lnTo>
                  <a:pt x="0" y="8074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31667" y="404973"/>
            <a:ext cx="3284483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14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4263" y="1262186"/>
            <a:ext cx="6201303" cy="3526734"/>
          </a:xfrm>
          <a:custGeom>
            <a:avLst/>
            <a:gdLst/>
            <a:ahLst/>
            <a:cxnLst/>
            <a:rect l="l" t="t" r="r" b="b"/>
            <a:pathLst>
              <a:path w="6201303" h="3526734">
                <a:moveTo>
                  <a:pt x="0" y="0"/>
                </a:moveTo>
                <a:lnTo>
                  <a:pt x="6201302" y="0"/>
                </a:lnTo>
                <a:lnTo>
                  <a:pt x="6201302" y="3526734"/>
                </a:lnTo>
                <a:lnTo>
                  <a:pt x="0" y="352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35077" y="5555730"/>
            <a:ext cx="5809333" cy="3301845"/>
          </a:xfrm>
          <a:custGeom>
            <a:avLst/>
            <a:gdLst/>
            <a:ahLst/>
            <a:cxnLst/>
            <a:rect l="l" t="t" r="r" b="b"/>
            <a:pathLst>
              <a:path w="5809333" h="3301845">
                <a:moveTo>
                  <a:pt x="0" y="0"/>
                </a:moveTo>
                <a:lnTo>
                  <a:pt x="5809333" y="0"/>
                </a:lnTo>
                <a:lnTo>
                  <a:pt x="5809333" y="3301844"/>
                </a:lnTo>
                <a:lnTo>
                  <a:pt x="0" y="330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0434" y="6432329"/>
            <a:ext cx="6201303" cy="3449698"/>
          </a:xfrm>
          <a:custGeom>
            <a:avLst/>
            <a:gdLst/>
            <a:ahLst/>
            <a:cxnLst/>
            <a:rect l="l" t="t" r="r" b="b"/>
            <a:pathLst>
              <a:path w="6201303" h="3449698">
                <a:moveTo>
                  <a:pt x="0" y="0"/>
                </a:moveTo>
                <a:lnTo>
                  <a:pt x="6201303" y="0"/>
                </a:lnTo>
                <a:lnTo>
                  <a:pt x="6201303" y="3449697"/>
                </a:lnTo>
                <a:lnTo>
                  <a:pt x="0" y="344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57909" y="3145046"/>
            <a:ext cx="5824824" cy="3287748"/>
          </a:xfrm>
          <a:custGeom>
            <a:avLst/>
            <a:gdLst/>
            <a:ahLst/>
            <a:cxnLst/>
            <a:rect l="l" t="t" r="r" b="b"/>
            <a:pathLst>
              <a:path w="5824824" h="3287748">
                <a:moveTo>
                  <a:pt x="0" y="0"/>
                </a:moveTo>
                <a:lnTo>
                  <a:pt x="5824825" y="0"/>
                </a:lnTo>
                <a:lnTo>
                  <a:pt x="5824825" y="3287748"/>
                </a:lnTo>
                <a:lnTo>
                  <a:pt x="0" y="328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35077" y="1388509"/>
            <a:ext cx="5809333" cy="3274088"/>
          </a:xfrm>
          <a:custGeom>
            <a:avLst/>
            <a:gdLst/>
            <a:ahLst/>
            <a:cxnLst/>
            <a:rect l="l" t="t" r="r" b="b"/>
            <a:pathLst>
              <a:path w="5809333" h="3274088">
                <a:moveTo>
                  <a:pt x="0" y="0"/>
                </a:moveTo>
                <a:lnTo>
                  <a:pt x="5809333" y="0"/>
                </a:lnTo>
                <a:lnTo>
                  <a:pt x="5809333" y="3274088"/>
                </a:lnTo>
                <a:lnTo>
                  <a:pt x="0" y="327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05565" y="404973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 Reports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287" y="810260"/>
            <a:ext cx="328984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Visualization Utilization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287" y="5095875"/>
            <a:ext cx="2353717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Popularity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2305" y="2755792"/>
            <a:ext cx="414895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Budget Vs Sponsorship Trade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35077" y="981075"/>
            <a:ext cx="550559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Resources Distribution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4886" y="5095875"/>
            <a:ext cx="4954414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Sponsorship Contribution Analysis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219</Words>
  <Application>Microsoft Macintosh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Arimo</vt:lpstr>
      <vt:lpstr>Arial</vt:lpstr>
      <vt:lpstr>Canva Sans</vt:lpstr>
      <vt:lpstr>Arimo Bold</vt:lpstr>
      <vt:lpstr>Canva Sans Bold</vt:lpstr>
      <vt:lpstr>League Spartan</vt:lpstr>
      <vt:lpstr>Calibri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 EVENT </dc:title>
  <cp:lastModifiedBy>Varana Natvarlal Navadiya</cp:lastModifiedBy>
  <cp:revision>3</cp:revision>
  <dcterms:created xsi:type="dcterms:W3CDTF">2006-08-16T00:00:00Z</dcterms:created>
  <dcterms:modified xsi:type="dcterms:W3CDTF">2024-12-12T00:32:45Z</dcterms:modified>
  <dc:identifier>DAGY7ggoZZI</dc:identifier>
</cp:coreProperties>
</file>